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63" r:id="rId4"/>
    <p:sldId id="270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 Cox" initials="KC" lastIdx="1" clrIdx="0">
    <p:extLst>
      <p:ext uri="{19B8F6BF-5375-455C-9EA6-DF929625EA0E}">
        <p15:presenceInfo xmlns:p15="http://schemas.microsoft.com/office/powerpoint/2012/main" userId="dd82fc35ea2bed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93F"/>
    <a:srgbClr val="0000CC"/>
    <a:srgbClr val="293134"/>
    <a:srgbClr val="B5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3592" autoAdjust="0"/>
  </p:normalViewPr>
  <p:slideViewPr>
    <p:cSldViewPr showGuides="1">
      <p:cViewPr varScale="1">
        <p:scale>
          <a:sx n="86" d="100"/>
          <a:sy n="86" d="100"/>
        </p:scale>
        <p:origin x="1476" y="114"/>
      </p:cViewPr>
      <p:guideLst>
        <p:guide orient="horz" pos="624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C7ED3-6993-4347-B443-83F433321F8D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80A88-345B-45F5-AF9C-21D47CCF5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0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0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9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D76CF-5E7C-420B-89A3-7189BACB834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DAD6F-56F8-4A9C-9A17-FB6D18A5D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mc51@pitt.edu" TargetMode="External"/><Relationship Id="rId2" Type="http://schemas.openxmlformats.org/officeDocument/2006/relationships/hyperlink" Target="https://github.com/kc13/CS401P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kmc51@pitt.edu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docs.oracle.com/javase/8/javafx/api/javafx/scene/Node.html#setDisable-boolean-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fx/2/ui_controls/file-chooser.htm" TargetMode="External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fx/2/ui_controls/file-chooser.htm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mkyong.com/swing/java-swing-how-to-make-a-confirmation-dialo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67A37A-C488-40D7-A088-6774405888BB}"/>
              </a:ext>
            </a:extLst>
          </p:cNvPr>
          <p:cNvSpPr txBox="1"/>
          <p:nvPr/>
        </p:nvSpPr>
        <p:spPr>
          <a:xfrm>
            <a:off x="0" y="0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CS401 </a:t>
            </a:r>
            <a:r>
              <a:rPr lang="en-US" sz="2800">
                <a:solidFill>
                  <a:srgbClr val="002060"/>
                </a:solidFill>
              </a:rPr>
              <a:t>Lab 3/30/20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31DCA-4690-4B93-9419-BA902293A61A}"/>
              </a:ext>
            </a:extLst>
          </p:cNvPr>
          <p:cNvSpPr txBox="1"/>
          <p:nvPr/>
        </p:nvSpPr>
        <p:spPr>
          <a:xfrm>
            <a:off x="-148856" y="702634"/>
            <a:ext cx="8943940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ym typeface="Wingdings" panose="05000000000000000000" pitchFamily="2" charset="2"/>
              </a:rPr>
              <a:t>These slides will be available online: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2"/>
              </a:rPr>
              <a:t>https://github.com/kc13/CS401PF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u="sng" dirty="0"/>
              <a:t>Agenda for today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Remember to submit lab to </a:t>
            </a:r>
            <a:r>
              <a:rPr lang="en-US" sz="2400" dirty="0">
                <a:hlinkClick r:id="rId3"/>
              </a:rPr>
              <a:t>kmc51@pitt.edu</a:t>
            </a:r>
            <a:endParaRPr lang="en-US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ASAP, if you haven’t submitted yet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This was the Car Dealer App, part 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Comments on the next lab assignment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Car Dealer App, part II</a:t>
            </a:r>
          </a:p>
        </p:txBody>
      </p:sp>
    </p:spTree>
    <p:extLst>
      <p:ext uri="{BB962C8B-B14F-4D97-AF65-F5344CB8AC3E}">
        <p14:creationId xmlns:p14="http://schemas.microsoft.com/office/powerpoint/2010/main" val="159456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91AB4-251E-41E8-96E5-888CB750DF02}"/>
              </a:ext>
            </a:extLst>
          </p:cNvPr>
          <p:cNvSpPr/>
          <p:nvPr/>
        </p:nvSpPr>
        <p:spPr>
          <a:xfrm>
            <a:off x="218933" y="525079"/>
            <a:ext cx="8925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At approximately 16:30: Makes reference to the line 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protected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ObservableList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&lt;String&gt;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availableColors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;</a:t>
            </a:r>
          </a:p>
          <a:p>
            <a:r>
              <a:rPr lang="en-US" dirty="0">
                <a:sym typeface="Wingdings" panose="05000000000000000000" pitchFamily="2" charset="2"/>
              </a:rPr>
              <a:t>in the Car class.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F47C48-2E07-4FC0-BD1E-67D45CF2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16179" r="34166" b="14642"/>
          <a:stretch/>
        </p:blipFill>
        <p:spPr>
          <a:xfrm>
            <a:off x="218933" y="1371600"/>
            <a:ext cx="5648467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C2E777-DCD0-4F9B-B289-517150CB8FBC}"/>
              </a:ext>
            </a:extLst>
          </p:cNvPr>
          <p:cNvSpPr/>
          <p:nvPr/>
        </p:nvSpPr>
        <p:spPr>
          <a:xfrm>
            <a:off x="224509" y="4886235"/>
            <a:ext cx="7909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You will need to instantiate this variable in the classes that extend upon Car (e.g., Lamborghini).   You can do this using:</a:t>
            </a:r>
          </a:p>
          <a:p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availableColors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 = </a:t>
            </a:r>
            <a:r>
              <a:rPr lang="en-US" dirty="0" err="1">
                <a:solidFill>
                  <a:srgbClr val="0000CC"/>
                </a:solidFill>
                <a:sym typeface="Wingdings" panose="05000000000000000000" pitchFamily="2" charset="2"/>
              </a:rPr>
              <a:t>FXCollections.observableArrayList</a:t>
            </a:r>
            <a:r>
              <a:rPr lang="en-US" dirty="0">
                <a:solidFill>
                  <a:srgbClr val="0000CC"/>
                </a:solidFill>
                <a:sym typeface="Wingdings" panose="05000000000000000000" pitchFamily="2" charset="2"/>
              </a:rPr>
              <a:t>(&lt;some array of strings&gt;);</a:t>
            </a:r>
          </a:p>
        </p:txBody>
      </p:sp>
    </p:spTree>
    <p:extLst>
      <p:ext uri="{BB962C8B-B14F-4D97-AF65-F5344CB8AC3E}">
        <p14:creationId xmlns:p14="http://schemas.microsoft.com/office/powerpoint/2010/main" val="125580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few comments on some of the code that will need to be added to the incomplete code that is provided.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2C1BE-6D69-414D-A111-4068568E345F}"/>
              </a:ext>
            </a:extLst>
          </p:cNvPr>
          <p:cNvSpPr/>
          <p:nvPr/>
        </p:nvSpPr>
        <p:spPr>
          <a:xfrm>
            <a:off x="762000" y="1143000"/>
            <a:ext cx="6858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Not exhaustive! (You’ll need to add a lot more than what I mention here.)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2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Focusing on FXMLDocumentController.java (but you’ll have to add to other files as well)</a:t>
            </a:r>
          </a:p>
        </p:txBody>
      </p:sp>
    </p:spTree>
    <p:extLst>
      <p:ext uri="{BB962C8B-B14F-4D97-AF65-F5344CB8AC3E}">
        <p14:creationId xmlns:p14="http://schemas.microsoft.com/office/powerpoint/2010/main" val="223105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9245B-FA50-4CBB-BA32-723D97514FFE}"/>
              </a:ext>
            </a:extLst>
          </p:cNvPr>
          <p:cNvSpPr/>
          <p:nvPr/>
        </p:nvSpPr>
        <p:spPr>
          <a:xfrm>
            <a:off x="381000" y="3657600"/>
            <a:ext cx="6858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Expect that the list of imports will grow well beyond what you initially see in the incomplete code.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7A61867-7C3A-4C16-B7AB-E2C9A8DE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24707" r="10446" b="8899"/>
          <a:stretch/>
        </p:blipFill>
        <p:spPr>
          <a:xfrm>
            <a:off x="388434" y="489767"/>
            <a:ext cx="4495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AA88C-109E-4610-B25F-B1EED7262F99}"/>
              </a:ext>
            </a:extLst>
          </p:cNvPr>
          <p:cNvSpPr txBox="1"/>
          <p:nvPr/>
        </p:nvSpPr>
        <p:spPr>
          <a:xfrm>
            <a:off x="457200" y="23622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You’ll need to create new Image instance, use the </a:t>
            </a:r>
            <a:r>
              <a:rPr lang="en-US" dirty="0" err="1"/>
              <a:t>setImage</a:t>
            </a:r>
            <a:r>
              <a:rPr lang="en-US" dirty="0"/>
              <a:t> method of </a:t>
            </a:r>
            <a:r>
              <a:rPr lang="en-US" dirty="0" err="1"/>
              <a:t>ImageView</a:t>
            </a:r>
            <a:r>
              <a:rPr lang="en-US" dirty="0"/>
              <a:t>, and set the </a:t>
            </a:r>
            <a:r>
              <a:rPr lang="en-US" dirty="0" err="1"/>
              <a:t>setStyle</a:t>
            </a:r>
            <a:r>
              <a:rPr lang="en-US" dirty="0"/>
              <a:t> method of </a:t>
            </a:r>
            <a:r>
              <a:rPr lang="en-US" dirty="0" err="1"/>
              <a:t>BorderPane</a:t>
            </a:r>
            <a:r>
              <a:rPr lang="en-US" dirty="0"/>
              <a:t>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891D7-A14C-49EB-95AD-F03FDD27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61066" r="16305" b="21545"/>
          <a:stretch/>
        </p:blipFill>
        <p:spPr>
          <a:xfrm>
            <a:off x="457200" y="795312"/>
            <a:ext cx="5212080" cy="11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5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19A22-2570-49D6-9B6F-154EEA2E6277}"/>
              </a:ext>
            </a:extLst>
          </p:cNvPr>
          <p:cNvSpPr txBox="1"/>
          <p:nvPr/>
        </p:nvSpPr>
        <p:spPr>
          <a:xfrm>
            <a:off x="403302" y="2895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both of these you can make use of the </a:t>
            </a:r>
            <a:r>
              <a:rPr lang="en-US" dirty="0" err="1"/>
              <a:t>setSelected</a:t>
            </a:r>
            <a:r>
              <a:rPr lang="en-US" dirty="0"/>
              <a:t>() methods of the appropriate classes (</a:t>
            </a:r>
            <a:r>
              <a:rPr lang="en-US" dirty="0" err="1"/>
              <a:t>CheckBox</a:t>
            </a:r>
            <a:r>
              <a:rPr lang="en-US" dirty="0"/>
              <a:t>/</a:t>
            </a:r>
            <a:r>
              <a:rPr lang="en-US" dirty="0" err="1"/>
              <a:t>RadioButton</a:t>
            </a:r>
            <a:r>
              <a:rPr lang="en-US" dirty="0"/>
              <a:t>).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A2DDF18-3191-4760-A79D-B26F0C4EA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45947" r="6530" b="22977"/>
          <a:stretch/>
        </p:blipFill>
        <p:spPr>
          <a:xfrm>
            <a:off x="371707" y="609600"/>
            <a:ext cx="7315200" cy="19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7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E9613-E18A-416D-949A-064FD33F9F05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B4DFC6-2C04-4D89-A3C1-0969C4285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0015" r="52500" b="33089"/>
          <a:stretch/>
        </p:blipFill>
        <p:spPr>
          <a:xfrm>
            <a:off x="304800" y="568223"/>
            <a:ext cx="6675120" cy="2860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354AF0-4824-4F89-96A0-856D4D62E702}"/>
              </a:ext>
            </a:extLst>
          </p:cNvPr>
          <p:cNvSpPr txBox="1"/>
          <p:nvPr/>
        </p:nvSpPr>
        <p:spPr>
          <a:xfrm>
            <a:off x="267629" y="3657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methods will involve calling other methods, and then using the information returned from those methods to update the appropriate price.</a:t>
            </a:r>
          </a:p>
        </p:txBody>
      </p:sp>
    </p:spTree>
    <p:extLst>
      <p:ext uri="{BB962C8B-B14F-4D97-AF65-F5344CB8AC3E}">
        <p14:creationId xmlns:p14="http://schemas.microsoft.com/office/powerpoint/2010/main" val="261139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A89B-341D-437E-A4DE-93028807381D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5E3488-8CF1-48CB-858E-853B11640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0775" r="55834" b="33090"/>
          <a:stretch/>
        </p:blipFill>
        <p:spPr>
          <a:xfrm>
            <a:off x="228600" y="510211"/>
            <a:ext cx="6858000" cy="248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39ACD-14A0-4768-A5AA-519ED05BF1AE}"/>
              </a:ext>
            </a:extLst>
          </p:cNvPr>
          <p:cNvSpPr txBox="1"/>
          <p:nvPr/>
        </p:nvSpPr>
        <p:spPr>
          <a:xfrm>
            <a:off x="228600" y="3220907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of these methods will involve putting together strings based on information returned from other methods (so you’ll likely want to use some StringBuilder objects).</a:t>
            </a:r>
          </a:p>
        </p:txBody>
      </p:sp>
    </p:spTree>
    <p:extLst>
      <p:ext uri="{BB962C8B-B14F-4D97-AF65-F5344CB8AC3E}">
        <p14:creationId xmlns:p14="http://schemas.microsoft.com/office/powerpoint/2010/main" val="33261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5A89B-341D-437E-A4DE-93028807381D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FXMLDocumentController.java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64A9BE-3BF6-45E6-8153-6DAD60C1E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71323" r="62500" b="8748"/>
          <a:stretch/>
        </p:blipFill>
        <p:spPr>
          <a:xfrm>
            <a:off x="381000" y="838200"/>
            <a:ext cx="6217920" cy="2127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16B5F-3935-4EF3-9CAE-9B5B504AF6F6}"/>
              </a:ext>
            </a:extLst>
          </p:cNvPr>
          <p:cNvSpPr txBox="1"/>
          <p:nvPr/>
        </p:nvSpPr>
        <p:spPr>
          <a:xfrm>
            <a:off x="457200" y="34290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method is where you’ll make use of the  </a:t>
            </a:r>
            <a:r>
              <a:rPr lang="en-US" dirty="0" err="1">
                <a:sym typeface="Wingdings" panose="05000000000000000000" pitchFamily="2" charset="2"/>
              </a:rPr>
              <a:t>JOptionPane.showConfirmDialog</a:t>
            </a:r>
            <a:r>
              <a:rPr lang="en-US" dirty="0"/>
              <a:t> method from the earlier slide.</a:t>
            </a:r>
          </a:p>
          <a:p>
            <a:endParaRPr lang="en-US" dirty="0"/>
          </a:p>
          <a:p>
            <a:r>
              <a:rPr lang="en-US" dirty="0"/>
              <a:t>The second method is where you’ll make use of the </a:t>
            </a:r>
            <a:r>
              <a:rPr lang="en-US" dirty="0" err="1"/>
              <a:t>FileChooser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085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GUI: submission for this lab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CB21-4C9B-4430-804C-E81173531F1A}"/>
              </a:ext>
            </a:extLst>
          </p:cNvPr>
          <p:cNvSpPr txBox="1"/>
          <p:nvPr/>
        </p:nvSpPr>
        <p:spPr>
          <a:xfrm>
            <a:off x="304800" y="685800"/>
            <a:ext cx="7200900" cy="50783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Your project should roughly match what is shown in the video.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493F"/>
                </a:solidFill>
              </a:rPr>
              <a:t>The main priority should be mimicking the functionality that is shown.   Minor differences in the GUI’s appearance won’t be counted against the grade for this lab.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493F"/>
                </a:solidFill>
              </a:rPr>
              <a:t>As usual, partial credit will be given for partially completed assignments.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Compress your NetBeans project (.zip or something else) and send it to </a:t>
            </a:r>
            <a:r>
              <a:rPr lang="en-US" sz="2400" dirty="0">
                <a:hlinkClick r:id="rId2"/>
              </a:rPr>
              <a:t>kmc51@pitt.edu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u="sng" dirty="0"/>
              <a:t>Deadline</a:t>
            </a:r>
            <a:r>
              <a:rPr lang="en-US" sz="2400" dirty="0"/>
              <a:t>: End of 4/6 lab (10:50 or 12:50 pm, depending on your section)</a:t>
            </a:r>
          </a:p>
        </p:txBody>
      </p:sp>
    </p:spTree>
    <p:extLst>
      <p:ext uri="{BB962C8B-B14F-4D97-AF65-F5344CB8AC3E}">
        <p14:creationId xmlns:p14="http://schemas.microsoft.com/office/powerpoint/2010/main" val="275684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</a:rPr>
              <a:t>Assignment</a:t>
            </a:r>
            <a:r>
              <a:rPr lang="en-US" sz="2800" dirty="0">
                <a:solidFill>
                  <a:srgbClr val="002060"/>
                </a:solidFill>
              </a:rPr>
              <a:t>: Car Dealer GUI Part 2 – see video link and partially completed code on the website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037B3-8A73-46DC-9E97-CEECE795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28329" r="11045" b="37616"/>
          <a:stretch/>
        </p:blipFill>
        <p:spPr>
          <a:xfrm>
            <a:off x="381000" y="1066800"/>
            <a:ext cx="3257266" cy="167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836D-790D-4861-9278-6EB731D00E50}"/>
              </a:ext>
            </a:extLst>
          </p:cNvPr>
          <p:cNvSpPr txBox="1"/>
          <p:nvPr/>
        </p:nvSpPr>
        <p:spPr>
          <a:xfrm>
            <a:off x="228600" y="2990433"/>
            <a:ext cx="8458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Comparison to Part I: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More elaborate, functional 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Not quite as detailed of a walk through in the video (this time you have to figure more out on your own or with help from Google searches – the video primarily serves to show you what you’re trying to create.)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06CE0-12BE-4F93-ABCE-CCB114AAEFA4}"/>
              </a:ext>
            </a:extLst>
          </p:cNvPr>
          <p:cNvSpPr txBox="1"/>
          <p:nvPr/>
        </p:nvSpPr>
        <p:spPr>
          <a:xfrm>
            <a:off x="228600" y="5456363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</a:rPr>
              <a:t>The purpose of these slides will be to provide some hints beyond those provided in the video. </a:t>
            </a:r>
          </a:p>
        </p:txBody>
      </p:sp>
    </p:spTree>
    <p:extLst>
      <p:ext uri="{BB962C8B-B14F-4D97-AF65-F5344CB8AC3E}">
        <p14:creationId xmlns:p14="http://schemas.microsoft.com/office/powerpoint/2010/main" val="51858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end goal (2:14 in video)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B7A8BE-0F1E-454D-86B9-D6F1E9D9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2849" r="15833" b="15945"/>
          <a:stretch/>
        </p:blipFill>
        <p:spPr>
          <a:xfrm>
            <a:off x="228600" y="609600"/>
            <a:ext cx="7180024" cy="393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255729" y="4661353"/>
            <a:ext cx="83058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The next several minutes of the video describe how this interface should behave. </a:t>
            </a:r>
          </a:p>
        </p:txBody>
      </p:sp>
    </p:spTree>
    <p:extLst>
      <p:ext uri="{BB962C8B-B14F-4D97-AF65-F5344CB8AC3E}">
        <p14:creationId xmlns:p14="http://schemas.microsoft.com/office/powerpoint/2010/main" val="202566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around 5:00 in the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0" y="4501950"/>
            <a:ext cx="8305800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There is a comment about how options should be disabled if they are factory defaults.  (See Power Windows in the example.)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Note there is a </a:t>
            </a:r>
            <a:r>
              <a:rPr lang="en-US" sz="2200" dirty="0" err="1">
                <a:sym typeface="Wingdings" panose="05000000000000000000" pitchFamily="2" charset="2"/>
              </a:rPr>
              <a:t>setDisable</a:t>
            </a:r>
            <a:r>
              <a:rPr lang="en-US" sz="2200" dirty="0">
                <a:sym typeface="Wingdings" panose="05000000000000000000" pitchFamily="2" charset="2"/>
              </a:rPr>
              <a:t>() method for the </a:t>
            </a:r>
            <a:r>
              <a:rPr lang="en-US" sz="2200" dirty="0" err="1">
                <a:sym typeface="Wingdings" panose="05000000000000000000" pitchFamily="2" charset="2"/>
              </a:rPr>
              <a:t>CheckBox</a:t>
            </a:r>
            <a:r>
              <a:rPr lang="en-US" sz="2200" dirty="0">
                <a:sym typeface="Wingdings" panose="05000000000000000000" pitchFamily="2" charset="2"/>
              </a:rPr>
              <a:t> class: </a:t>
            </a:r>
          </a:p>
          <a:p>
            <a:r>
              <a:rPr lang="en-US" sz="2200" dirty="0">
                <a:sym typeface="Wingdings" panose="05000000000000000000" pitchFamily="2" charset="2"/>
                <a:hlinkClick r:id="rId2"/>
              </a:rPr>
              <a:t>https://docs.oracle.com/javase/8/javafx/api/javafx/scene/Node.html#setDisable-boolean-</a:t>
            </a: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B23586-ABBE-433D-973E-6474E19D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7717" r="33333" b="16179"/>
          <a:stretch/>
        </p:blipFill>
        <p:spPr>
          <a:xfrm>
            <a:off x="255729" y="609600"/>
            <a:ext cx="6492240" cy="3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some highlighted comments from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304800" y="1219200"/>
            <a:ext cx="83058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200" dirty="0">
                <a:sym typeface="Wingdings" panose="05000000000000000000" pitchFamily="2" charset="2"/>
              </a:rPr>
              <a:t>Note comment at around 6:00 about the animated GIFs that are used – these are in the same zip archive as the incomplete code (see \</a:t>
            </a:r>
            <a:r>
              <a:rPr lang="en-US" sz="2200" dirty="0" err="1">
                <a:sym typeface="Wingdings" panose="05000000000000000000" pitchFamily="2" charset="2"/>
              </a:rPr>
              <a:t>src</a:t>
            </a:r>
            <a:r>
              <a:rPr lang="en-US" sz="2200" dirty="0">
                <a:sym typeface="Wingdings" panose="05000000000000000000" pitchFamily="2" charset="2"/>
              </a:rPr>
              <a:t>\resources\images)</a:t>
            </a:r>
            <a:endParaRPr lang="en-US" sz="2200" dirty="0"/>
          </a:p>
          <a:p>
            <a:endParaRPr lang="en-US" sz="2200" u="sng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63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95634-F12F-4718-BA5F-AEB7807F3D5E}"/>
              </a:ext>
            </a:extLst>
          </p:cNvPr>
          <p:cNvSpPr txBox="1"/>
          <p:nvPr/>
        </p:nvSpPr>
        <p:spPr>
          <a:xfrm>
            <a:off x="0" y="-33453"/>
            <a:ext cx="8134066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– some highlighted comments from video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D0BF-DE3D-482C-A6B1-D6E6A0CF1D90}"/>
              </a:ext>
            </a:extLst>
          </p:cNvPr>
          <p:cNvSpPr txBox="1"/>
          <p:nvPr/>
        </p:nvSpPr>
        <p:spPr>
          <a:xfrm>
            <a:off x="301083" y="920654"/>
            <a:ext cx="830580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u="sng" dirty="0">
                <a:sym typeface="Wingdings" panose="05000000000000000000" pitchFamily="2" charset="2"/>
              </a:rPr>
              <a:t>Around 9:30</a:t>
            </a:r>
            <a:r>
              <a:rPr lang="en-US" sz="2000" dirty="0">
                <a:sym typeface="Wingdings" panose="05000000000000000000" pitchFamily="2" charset="2"/>
              </a:rPr>
              <a:t>: The user should be able to save out information from the Description, and the Price.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6E3D06-74FA-4F13-B13A-FA64E1E7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7717" r="31667" b="16179"/>
          <a:stretch/>
        </p:blipFill>
        <p:spPr>
          <a:xfrm>
            <a:off x="304800" y="1690095"/>
            <a:ext cx="57150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D73DD-132B-4353-85C3-6DCE7A49C8B1}"/>
              </a:ext>
            </a:extLst>
          </p:cNvPr>
          <p:cNvSpPr txBox="1"/>
          <p:nvPr/>
        </p:nvSpPr>
        <p:spPr>
          <a:xfrm>
            <a:off x="152400" y="4966695"/>
            <a:ext cx="830580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This is going to happen in a method that evokes the </a:t>
            </a:r>
            <a:r>
              <a:rPr lang="en-US" sz="2000" dirty="0" err="1">
                <a:sym typeface="Wingdings" panose="05000000000000000000" pitchFamily="2" charset="2"/>
              </a:rPr>
              <a:t>FileChooser</a:t>
            </a:r>
            <a:r>
              <a:rPr lang="en-US" sz="2000" dirty="0">
                <a:sym typeface="Wingdings" panose="05000000000000000000" pitchFamily="2" charset="2"/>
              </a:rPr>
              <a:t>.  </a:t>
            </a:r>
          </a:p>
          <a:p>
            <a:r>
              <a:rPr lang="en-US" sz="2000" dirty="0">
                <a:sym typeface="Wingdings" panose="05000000000000000000" pitchFamily="2" charset="2"/>
              </a:rPr>
              <a:t>Here is one reference: </a:t>
            </a:r>
            <a:r>
              <a:rPr lang="en-US" sz="2000" dirty="0">
                <a:sym typeface="Wingdings" panose="05000000000000000000" pitchFamily="2" charset="2"/>
                <a:hlinkClick r:id="rId3"/>
              </a:rPr>
              <a:t>https://docs.oracle.com/javafx/2/ui_controls/file-chooser.htm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The “Saving Files” section is most relevant.  (See next slide.)</a:t>
            </a:r>
          </a:p>
        </p:txBody>
      </p:sp>
    </p:spTree>
    <p:extLst>
      <p:ext uri="{BB962C8B-B14F-4D97-AF65-F5344CB8AC3E}">
        <p14:creationId xmlns:p14="http://schemas.microsoft.com/office/powerpoint/2010/main" val="201058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BEABD1-8FBB-4DAD-97CF-A10D192A5990}"/>
              </a:ext>
            </a:extLst>
          </p:cNvPr>
          <p:cNvSpPr/>
          <p:nvPr/>
        </p:nvSpPr>
        <p:spPr>
          <a:xfrm>
            <a:off x="5638800" y="2362200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You will need to adjust for the fact that you need to save a text file, rather than an image.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You can use “null” as the argument to </a:t>
            </a:r>
            <a:r>
              <a:rPr lang="en-US" dirty="0" err="1">
                <a:sym typeface="Wingdings" panose="05000000000000000000" pitchFamily="2" charset="2"/>
              </a:rPr>
              <a:t>showSaveDialog</a:t>
            </a:r>
            <a:r>
              <a:rPr lang="en-US" dirty="0">
                <a:sym typeface="Wingdings" panose="05000000000000000000" pitchFamily="2" charset="2"/>
              </a:rPr>
              <a:t>().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D752B7-EF30-4201-92E2-659DA1BD2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4" t="21635" r="37846" b="3038"/>
          <a:stretch/>
        </p:blipFill>
        <p:spPr>
          <a:xfrm>
            <a:off x="0" y="762000"/>
            <a:ext cx="5486400" cy="5271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C8BFE-0C6D-43CE-B555-83C93CA600E5}"/>
              </a:ext>
            </a:extLst>
          </p:cNvPr>
          <p:cNvSpPr/>
          <p:nvPr/>
        </p:nvSpPr>
        <p:spPr>
          <a:xfrm>
            <a:off x="152400" y="3048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From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https://docs.oracle.com/javafx/2/ui_controls/file-chooser.htm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704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9A18C-4662-4A12-AF9E-975D333828F9}"/>
              </a:ext>
            </a:extLst>
          </p:cNvPr>
          <p:cNvSpPr/>
          <p:nvPr/>
        </p:nvSpPr>
        <p:spPr>
          <a:xfrm>
            <a:off x="381000" y="838200"/>
            <a:ext cx="739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At approximately 12:20 the video starts describing a confirmation dialog to confirm that the user does indeed want to exit the program.  You are instructed to use  </a:t>
            </a:r>
            <a:r>
              <a:rPr lang="en-US" dirty="0" err="1">
                <a:sym typeface="Wingdings" panose="05000000000000000000" pitchFamily="2" charset="2"/>
              </a:rPr>
              <a:t>JOptionPane.showConfirmDialog</a:t>
            </a:r>
            <a:r>
              <a:rPr lang="en-US" dirty="0">
                <a:sym typeface="Wingdings" panose="05000000000000000000" pitchFamily="2" charset="2"/>
              </a:rPr>
              <a:t> for this.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FC01A8-F363-4BB0-9476-65EAF6E78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7369" r="35000" b="19687"/>
          <a:stretch/>
        </p:blipFill>
        <p:spPr>
          <a:xfrm>
            <a:off x="775193" y="1981200"/>
            <a:ext cx="6583680" cy="39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65BF5-844F-40FC-A090-6B9F5FD95569}"/>
              </a:ext>
            </a:extLst>
          </p:cNvPr>
          <p:cNvSpPr txBox="1"/>
          <p:nvPr/>
        </p:nvSpPr>
        <p:spPr>
          <a:xfrm>
            <a:off x="0" y="-33453"/>
            <a:ext cx="813406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Car Dealer GUI Part 2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9A18C-4662-4A12-AF9E-975D333828F9}"/>
              </a:ext>
            </a:extLst>
          </p:cNvPr>
          <p:cNvSpPr/>
          <p:nvPr/>
        </p:nvSpPr>
        <p:spPr>
          <a:xfrm>
            <a:off x="371333" y="778968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Here is an example usage from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https://mkyong.com/swing/java-swing-how-to-make-a-confirmation-dialog/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7B8970-600E-473C-8EC3-614A52543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6169" r="30832" b="14653"/>
          <a:stretch/>
        </p:blipFill>
        <p:spPr>
          <a:xfrm>
            <a:off x="418171" y="1714500"/>
            <a:ext cx="54102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70CBEA-6384-43D2-8D2F-03FF017CA8DC}"/>
              </a:ext>
            </a:extLst>
          </p:cNvPr>
          <p:cNvSpPr/>
          <p:nvPr/>
        </p:nvSpPr>
        <p:spPr>
          <a:xfrm>
            <a:off x="6096001" y="2286000"/>
            <a:ext cx="243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In your case, you want to test if the integer returned from the method (here named “input”) is equal to 0 (‘yes’).  If it is, you exit the program.</a:t>
            </a:r>
          </a:p>
        </p:txBody>
      </p:sp>
    </p:spTree>
    <p:extLst>
      <p:ext uri="{BB962C8B-B14F-4D97-AF65-F5344CB8AC3E}">
        <p14:creationId xmlns:p14="http://schemas.microsoft.com/office/powerpoint/2010/main" val="65654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5533</TotalTime>
  <Words>914</Words>
  <Application>Microsoft Office PowerPoint</Application>
  <PresentationFormat>On-screen Show (4:3)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Cox</dc:creator>
  <cp:lastModifiedBy>Karin Cox</cp:lastModifiedBy>
  <cp:revision>255</cp:revision>
  <dcterms:created xsi:type="dcterms:W3CDTF">2020-01-08T21:39:42Z</dcterms:created>
  <dcterms:modified xsi:type="dcterms:W3CDTF">2020-03-30T00:57:29Z</dcterms:modified>
</cp:coreProperties>
</file>